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3" r:id="rId1"/>
  </p:sldMasterIdLst>
  <p:sldIdLst>
    <p:sldId id="288" r:id="rId2"/>
    <p:sldId id="285" r:id="rId3"/>
    <p:sldId id="286" r:id="rId4"/>
    <p:sldId id="287" r:id="rId5"/>
    <p:sldId id="289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8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BD020F-F9FD-224B-A95B-B80A2F2021F0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494705-4353-4440-AFF6-D00A4597A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trabism@netspace.net.au" TargetMode="External"/><Relationship Id="rId3" Type="http://schemas.openxmlformats.org/officeDocument/2006/relationships/hyperlink" Target="http://www.privateeyeclinic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3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36008"/>
            <a:ext cx="8177562" cy="2647196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</a:rPr>
              <a:t>Strabismus cases  2012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real cases where I have been asked for a written opinion by an optometrist.</a:t>
            </a:r>
            <a:br>
              <a:rPr lang="en-US" sz="2400" i="1" dirty="0" smtClean="0"/>
            </a:br>
            <a:r>
              <a:rPr lang="en-US" sz="2000" i="1" dirty="0" smtClean="0"/>
              <a:t>Little / no editing		Names have been removed </a:t>
            </a:r>
            <a:endParaRPr lang="en-US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2828" y="3789040"/>
            <a:ext cx="6400800" cy="1900254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GB" sz="2800" dirty="0" smtClean="0"/>
              <a:t>Lionel Kowal      RVEEH  Melbourne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>
                <a:hlinkClick r:id="rId2"/>
              </a:rPr>
              <a:t>strabism@netspace.net.au</a:t>
            </a:r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This talk will be on my website</a:t>
            </a:r>
          </a:p>
          <a:p>
            <a:pPr eaLnBrk="1" hangingPunct="1"/>
            <a:r>
              <a:rPr lang="en-GB" sz="2800" dirty="0" smtClean="0">
                <a:hlinkClick r:id="rId3"/>
              </a:rPr>
              <a:t>www.privateeyeclinic.com</a:t>
            </a:r>
            <a:r>
              <a:rPr lang="en-GB" sz="2800" dirty="0" smtClean="0"/>
              <a:t>   next week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1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pic>
        <p:nvPicPr>
          <p:cNvPr id="7" name="Picture 6" descr="AVC logo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873500"/>
            <a:ext cx="19050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3:   6 yo       #1</a:t>
            </a:r>
            <a:br>
              <a:rPr lang="en-US" dirty="0" smtClean="0"/>
            </a:br>
            <a:r>
              <a:rPr lang="en-US" dirty="0" smtClean="0"/>
              <a:t>Recent episodes of </a:t>
            </a:r>
            <a:r>
              <a:rPr lang="en-US" dirty="0" err="1" smtClean="0"/>
              <a:t>micropsia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I have a 6yo male patient presenting with intermittent episodes of 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micropsia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over the last three months  (X3 weekly, 10-20 min duration).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He has an unremarkable ocular examination.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He has a relevant medical history of anxiety for which he is seeing psychologists.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His mother has a relevant FOH of migraine.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Does he need referral to a 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paediatric</a:t>
            </a:r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neurologist? or am I safe to make a diagnosis of migraine?</a:t>
            </a:r>
          </a:p>
          <a:p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3:        6 yo  		#2</a:t>
            </a:r>
            <a:br>
              <a:rPr lang="en-US" dirty="0" smtClean="0"/>
            </a:br>
            <a:r>
              <a:rPr lang="en-US" dirty="0" smtClean="0"/>
              <a:t>Recent episodes of </a:t>
            </a:r>
            <a:r>
              <a:rPr lang="en-US" dirty="0" err="1" smtClean="0"/>
              <a:t>micropsia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Intermittent </a:t>
            </a:r>
            <a:r>
              <a:rPr lang="en-US" sz="2800" dirty="0" err="1" smtClean="0"/>
              <a:t>micropsia</a:t>
            </a:r>
            <a:r>
              <a:rPr lang="en-US" sz="2800" dirty="0" smtClean="0"/>
              <a:t> is hardly ever important</a:t>
            </a:r>
          </a:p>
          <a:p>
            <a:endParaRPr lang="en-US" sz="2800" dirty="0" smtClean="0"/>
          </a:p>
          <a:p>
            <a:r>
              <a:rPr lang="en-US" sz="2800" dirty="0" smtClean="0"/>
              <a:t>It might be more common in current or future </a:t>
            </a:r>
            <a:r>
              <a:rPr lang="en-US" sz="2800" dirty="0" err="1" smtClean="0"/>
              <a:t>migraineurs</a:t>
            </a:r>
            <a:r>
              <a:rPr lang="en-US" sz="2800" dirty="0" smtClean="0"/>
              <a:t>, but is it not migraine per se.</a:t>
            </a:r>
          </a:p>
          <a:p>
            <a:endParaRPr lang="en-US" sz="2800" dirty="0" smtClean="0"/>
          </a:p>
          <a:p>
            <a:r>
              <a:rPr lang="en-US" sz="2800" dirty="0" smtClean="0"/>
              <a:t>I have heard of but never seen a child with this symptom 2ary to temporal lobe epilepsy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3:     6 yo #3</a:t>
            </a:r>
            <a:br>
              <a:rPr lang="en-US" dirty="0" smtClean="0"/>
            </a:br>
            <a:r>
              <a:rPr lang="en-US" dirty="0" smtClean="0"/>
              <a:t>Recent episodes of </a:t>
            </a:r>
            <a:r>
              <a:rPr lang="en-US" dirty="0" err="1" smtClean="0"/>
              <a:t>micropsia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1099"/>
            <a:ext cx="7467600" cy="52728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368" b="1" dirty="0" smtClean="0"/>
              <a:t>Survey of Ophthalmology   </a:t>
            </a:r>
            <a:r>
              <a:rPr lang="en-US" dirty="0" err="1" smtClean="0"/>
              <a:t>Vol</a:t>
            </a:r>
            <a:r>
              <a:rPr lang="en-US" dirty="0" smtClean="0"/>
              <a:t> 44, Sept-Oct 1999, pp 113-121</a:t>
            </a:r>
            <a:br>
              <a:rPr lang="en-US" dirty="0" smtClean="0"/>
            </a:br>
            <a:r>
              <a:rPr lang="en-US" sz="3368" b="1" dirty="0" smtClean="0"/>
              <a:t>Visual Complaints From Healthy Children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common for healthy children with specific visual complaints to be seen for eye examinations. After a complete eye examination has ruled out pathologic conditions as the cause of these complaints, it is appropriate for the clinician to explore the possibility that normal </a:t>
            </a:r>
            <a:r>
              <a:rPr lang="en-US" dirty="0" err="1" smtClean="0"/>
              <a:t>entoptic</a:t>
            </a:r>
            <a:r>
              <a:rPr lang="en-US" dirty="0" smtClean="0"/>
              <a:t> or physiologic visual phenomena might have provoked the child's report of vision problems. </a:t>
            </a:r>
          </a:p>
          <a:p>
            <a:r>
              <a:rPr lang="en-US" dirty="0" smtClean="0"/>
              <a:t>Some of these normal visual experiences are frequent causes of children's complaints of vision problems, such as physiologic diplopia, relaxation of the near </a:t>
            </a:r>
            <a:r>
              <a:rPr lang="en-US" dirty="0" err="1" smtClean="0"/>
              <a:t>synkinesis</a:t>
            </a:r>
            <a:r>
              <a:rPr lang="en-US" dirty="0" smtClean="0"/>
              <a:t> during reading, and vitreous body floaters. </a:t>
            </a:r>
          </a:p>
          <a:p>
            <a:endParaRPr lang="en-US" sz="2880" b="1" dirty="0" smtClean="0">
              <a:solidFill>
                <a:srgbClr val="FF0000"/>
              </a:solidFill>
            </a:endParaRPr>
          </a:p>
          <a:p>
            <a:r>
              <a:rPr lang="en-US" sz="2880" b="1" dirty="0" smtClean="0">
                <a:solidFill>
                  <a:srgbClr val="FF0000"/>
                </a:solidFill>
              </a:rPr>
              <a:t>Some complaints are common, even though the underlying </a:t>
            </a:r>
            <a:r>
              <a:rPr lang="en-US" sz="2880" b="1" dirty="0" err="1" smtClean="0">
                <a:solidFill>
                  <a:srgbClr val="FF0000"/>
                </a:solidFill>
              </a:rPr>
              <a:t>entoptic</a:t>
            </a:r>
            <a:r>
              <a:rPr lang="en-US" sz="2880" b="1" dirty="0" smtClean="0">
                <a:solidFill>
                  <a:srgbClr val="FF0000"/>
                </a:solidFill>
              </a:rPr>
              <a:t> or physiologic phenomenon may be speculative or obscure, such as the report that objects look bigger or smaller than they actually are</a:t>
            </a:r>
            <a:r>
              <a:rPr lang="en-US" sz="2880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636" b="1" i="1" dirty="0" smtClean="0"/>
              <a:t>LK: probably labile accommodation 2ary to anxiety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5736"/>
            <a:ext cx="74676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Survey of Ophthalmology   	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1200" dirty="0" err="1" smtClean="0"/>
              <a:t>Vol</a:t>
            </a:r>
            <a:r>
              <a:rPr lang="en-US" sz="1200" dirty="0" smtClean="0"/>
              <a:t> 44, Sept-Oct 1999, Pages 113-121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Visual Complaints From Healthy Children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3692" dirty="0" smtClean="0"/>
              <a:t/>
            </a:r>
            <a:br>
              <a:rPr lang="en-US" sz="3692" dirty="0" smtClean="0"/>
            </a:br>
            <a:r>
              <a:rPr lang="en-US" sz="8000" dirty="0" smtClean="0"/>
              <a:t>1. Print Blurs With Reading (Scenario 1)</a:t>
            </a:r>
            <a:br>
              <a:rPr lang="en-US" sz="8000" dirty="0" smtClean="0"/>
            </a:br>
            <a:r>
              <a:rPr lang="en-US" sz="8000" dirty="0" smtClean="0"/>
              <a:t>2. Print Blurs With Reading (Scenario 2)</a:t>
            </a:r>
            <a:br>
              <a:rPr lang="en-US" sz="8000" dirty="0" smtClean="0"/>
            </a:br>
            <a:r>
              <a:rPr lang="en-US" sz="8000" dirty="0" smtClean="0"/>
              <a:t>3. With Reading, Words Swim Together (Scenario 1)</a:t>
            </a:r>
            <a:br>
              <a:rPr lang="en-US" sz="8000" dirty="0" smtClean="0"/>
            </a:br>
            <a:r>
              <a:rPr lang="en-US" sz="8000" dirty="0" smtClean="0"/>
              <a:t>4. With Reading, Words Swim Together (Scenario 2)</a:t>
            </a:r>
            <a:br>
              <a:rPr lang="en-US" sz="8000" dirty="0" smtClean="0"/>
            </a:br>
            <a:r>
              <a:rPr lang="en-US" sz="8000" dirty="0" smtClean="0"/>
              <a:t>5. The Chalkboard Blurs</a:t>
            </a:r>
            <a:br>
              <a:rPr lang="en-US" sz="8000" dirty="0" smtClean="0"/>
            </a:br>
            <a:r>
              <a:rPr lang="en-US" sz="8000" dirty="0" smtClean="0"/>
              <a:t>6. I See Double</a:t>
            </a:r>
            <a:br>
              <a:rPr lang="en-US" sz="8000" dirty="0" smtClean="0"/>
            </a:br>
            <a:r>
              <a:rPr lang="en-US" sz="8000" dirty="0" smtClean="0"/>
              <a:t>7. I See Spots</a:t>
            </a:r>
            <a:br>
              <a:rPr lang="en-US" sz="8000" dirty="0" smtClean="0"/>
            </a:br>
            <a:r>
              <a:rPr lang="en-US" sz="8000" dirty="0" smtClean="0"/>
              <a:t>8. There Are Colored Lights in My Vision</a:t>
            </a:r>
            <a:br>
              <a:rPr lang="en-US" sz="8000" dirty="0" smtClean="0"/>
            </a:br>
            <a:r>
              <a:rPr lang="en-US" sz="8000" dirty="0" smtClean="0"/>
              <a:t>9. What I Look at During the Night Disappears</a:t>
            </a:r>
            <a:br>
              <a:rPr lang="en-US" sz="8000" dirty="0" smtClean="0"/>
            </a:br>
            <a:r>
              <a:rPr lang="en-US" sz="8000" dirty="0" smtClean="0"/>
              <a:t>10. Things Seem Brighter With One Eye</a:t>
            </a:r>
            <a:br>
              <a:rPr lang="en-US" sz="8000" dirty="0" smtClean="0"/>
            </a:br>
            <a:r>
              <a:rPr lang="en-US" sz="8000" dirty="0" smtClean="0"/>
              <a:t>11. Things Are Different Colors With Each Eye</a:t>
            </a:r>
            <a:br>
              <a:rPr lang="en-US" sz="8000" dirty="0" smtClean="0"/>
            </a:br>
            <a:r>
              <a:rPr lang="en-US" sz="8000" dirty="0" smtClean="0"/>
              <a:t>12. When I Look at the Sky, I See Things</a:t>
            </a:r>
            <a:br>
              <a:rPr lang="en-US" sz="8000" dirty="0" smtClean="0"/>
            </a:br>
            <a:r>
              <a:rPr lang="en-US" sz="8000" dirty="0" smtClean="0"/>
              <a:t>13. When I Push on My Eye, I See a Purple Light</a:t>
            </a:r>
            <a:br>
              <a:rPr lang="en-US" sz="8000" dirty="0" smtClean="0"/>
            </a:br>
            <a:r>
              <a:rPr lang="en-US" sz="8000" dirty="0" smtClean="0"/>
              <a:t>14. When I Look at Something, Everything Else Disappears</a:t>
            </a:r>
            <a:br>
              <a:rPr lang="en-US" sz="8000" dirty="0" smtClean="0"/>
            </a:br>
            <a:r>
              <a:rPr lang="en-US" sz="8000" dirty="0" smtClean="0"/>
              <a:t>15. Things Look Smaller (or Bigger) Than They Should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5600" dirty="0" smtClean="0"/>
              <a:t/>
            </a:r>
            <a:br>
              <a:rPr lang="en-US" sz="5600" dirty="0" smtClean="0"/>
            </a:br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4: Dodgy discs		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 have another </a:t>
            </a:r>
            <a:r>
              <a:rPr lang="en-US" dirty="0" err="1" smtClean="0"/>
              <a:t>Px</a:t>
            </a:r>
            <a:r>
              <a:rPr lang="en-US" dirty="0" smtClean="0"/>
              <a:t> with slightly dodgy looking discs, could I please get your opinion.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13yo girl, low myope, no neurological symptoms (HA only if sick or sometimes when doing homework).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BCVA 6/5- R+L.  	</a:t>
            </a:r>
            <a:r>
              <a:rPr lang="en-US" dirty="0" err="1" smtClean="0"/>
              <a:t>Colour</a:t>
            </a:r>
            <a:r>
              <a:rPr lang="en-US" dirty="0" smtClean="0"/>
              <a:t> vision normal R+L.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Discs look congested, no cup, disc margins look a bit fuzzy but the discs themselves actually look reasonably flat with 90D. I did a 1mo review and the photos look exactly the same as the previous visit.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I'm almost certain that this is just physiological but wanted to double check.   Is it ok to just do annual visits now or do I need to monitor more closely?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: dodgy discs  			#2</a:t>
            </a:r>
            <a:endParaRPr lang="en-US" dirty="0"/>
          </a:p>
        </p:txBody>
      </p:sp>
      <p:pic>
        <p:nvPicPr>
          <p:cNvPr id="4" name="Content Placeholder 3" descr="SK00)&amp;1H.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9573" r="-39573"/>
          <a:stretch>
            <a:fillRect/>
          </a:stretch>
        </p:blipFill>
        <p:spPr>
          <a:xfrm>
            <a:off x="-1571593" y="1417638"/>
            <a:ext cx="8229600" cy="4525963"/>
          </a:xfrm>
        </p:spPr>
      </p:pic>
      <p:pic>
        <p:nvPicPr>
          <p:cNvPr id="5" name="Picture 4" descr="SK00)&amp;1H.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04" y="1417638"/>
            <a:ext cx="459379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2688"/>
            <a:ext cx="7467600" cy="1417638"/>
          </a:xfrm>
        </p:spPr>
        <p:txBody>
          <a:bodyPr/>
          <a:lstStyle/>
          <a:p>
            <a:r>
              <a:rPr lang="en-US" dirty="0" smtClean="0"/>
              <a:t>Case 4: dodgy discs     		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1020"/>
            <a:ext cx="7467600" cy="48734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These are very difficult cases</a:t>
            </a:r>
            <a:br>
              <a:rPr lang="en-US" dirty="0" smtClean="0"/>
            </a:br>
            <a:r>
              <a:rPr lang="en-US" dirty="0" smtClean="0"/>
              <a:t>Were you able to confidently </a:t>
            </a:r>
            <a:r>
              <a:rPr lang="en-US" dirty="0" err="1" smtClean="0"/>
              <a:t>recognise</a:t>
            </a:r>
            <a:r>
              <a:rPr lang="en-US" dirty="0" smtClean="0"/>
              <a:t> venous pulsation? </a:t>
            </a:r>
          </a:p>
          <a:p>
            <a:pPr>
              <a:buNone/>
            </a:pPr>
            <a:r>
              <a:rPr lang="en-US" dirty="0" smtClean="0"/>
              <a:t>	I think a reasonable next test is disc ultrasound  &amp;/or disc OCT  [ both good for detecting / excluding disc drusen].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Thanks.</a:t>
            </a:r>
            <a:br>
              <a:rPr lang="en-US" dirty="0" smtClean="0"/>
            </a:br>
            <a:r>
              <a:rPr lang="en-US" dirty="0" smtClean="0"/>
              <a:t>SVP maybe in the RE, not in the LE (but I'm not good at detecting SVP except in obvious cases). </a:t>
            </a:r>
          </a:p>
          <a:p>
            <a:r>
              <a:rPr lang="en-US" dirty="0" smtClean="0"/>
              <a:t>I think I'll do OCT and go from there. Thanks again.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1856"/>
            <a:ext cx="7467600" cy="1143000"/>
          </a:xfrm>
        </p:spPr>
        <p:txBody>
          <a:bodyPr/>
          <a:lstStyle/>
          <a:p>
            <a:r>
              <a:rPr lang="en-US" dirty="0" smtClean="0"/>
              <a:t>Case  4				#4</a:t>
            </a:r>
            <a:endParaRPr lang="en-US" dirty="0"/>
          </a:p>
        </p:txBody>
      </p:sp>
      <p:pic>
        <p:nvPicPr>
          <p:cNvPr id="4" name="Content Placeholder 3" descr="oct disc drusen1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334" r="-2334"/>
          <a:stretch>
            <a:fillRect/>
          </a:stretch>
        </p:blipFill>
        <p:spPr>
          <a:xfrm>
            <a:off x="457200" y="965124"/>
            <a:ext cx="7467600" cy="4873752"/>
          </a:xfrm>
        </p:spPr>
      </p:pic>
      <p:pic>
        <p:nvPicPr>
          <p:cNvPr id="5" name="Picture 4" descr="OCT DRUSE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75742"/>
            <a:ext cx="6096000" cy="26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 5        			#1</a:t>
            </a:r>
            <a:br>
              <a:rPr lang="en-US" dirty="0" smtClean="0"/>
            </a:br>
            <a:r>
              <a:rPr lang="en-US" dirty="0" smtClean="0"/>
              <a:t>ET in Rosebud infant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…was wondering if </a:t>
            </a:r>
            <a:r>
              <a:rPr lang="en-US" dirty="0" err="1" smtClean="0"/>
              <a:t>i</a:t>
            </a:r>
            <a:r>
              <a:rPr lang="en-US" dirty="0" smtClean="0"/>
              <a:t> could get your opinion on a young girl I saw this morning in Rosebud.  She is 5 mo old and Mum reports her right eye sometimes turns in, ever since she was born.  No other concerns.  Mum reports a half sister with a turned eye.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was straight today but appeared to be significantly hyperopic, around +4 to +5, which explains the presumed intermittent esotropia.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I'm wondering whether to put her into glasses straight away and whether to give full plus?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I just refer her to see you?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Summary:   </a:t>
            </a:r>
          </a:p>
          <a:p>
            <a:pPr>
              <a:buNone/>
            </a:pPr>
            <a:r>
              <a:rPr lang="en-US" b="1" i="1" dirty="0" smtClean="0"/>
              <a:t>Intermittent ET in an infant with moderate +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 5        			#2</a:t>
            </a:r>
            <a:br>
              <a:rPr lang="en-US" dirty="0" smtClean="0"/>
            </a:br>
            <a:r>
              <a:rPr lang="en-US" dirty="0" smtClean="0"/>
              <a:t>ET in Rosebud infant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162" b="1" i="1" dirty="0" smtClean="0"/>
              <a:t>Intermittent ET in a 5 mo infant with moderate +  </a:t>
            </a:r>
          </a:p>
          <a:p>
            <a:r>
              <a:rPr lang="en-US" dirty="0" smtClean="0"/>
              <a:t>If mum  shows you convincing photos of ET in the last few weeks I would give the full + [even an extra +0.50].</a:t>
            </a:r>
          </a:p>
          <a:p>
            <a:r>
              <a:rPr lang="en-US" dirty="0" smtClean="0"/>
              <a:t>If there are no photos, try and see if:</a:t>
            </a:r>
            <a:br>
              <a:rPr lang="en-US" dirty="0" smtClean="0"/>
            </a:br>
            <a:r>
              <a:rPr lang="en-US" dirty="0" smtClean="0"/>
              <a:t>is she  ‘nearly ET’ e.g. does 6ΔBI cause ET </a:t>
            </a:r>
          </a:p>
          <a:p>
            <a:r>
              <a:rPr lang="en-US" dirty="0" smtClean="0"/>
              <a:t>Does she accommodate well OU for near? </a:t>
            </a:r>
          </a:p>
          <a:p>
            <a:r>
              <a:rPr lang="en-US" dirty="0" smtClean="0"/>
              <a:t>If she does and you / photos don’t show ET then I’m happy to follow without Rx, but must have regular checkups.</a:t>
            </a:r>
          </a:p>
          <a:p>
            <a:r>
              <a:rPr lang="en-US" dirty="0" smtClean="0"/>
              <a:t>Kids who are ≥+3.50 in one meridian @ 12 mo: 50% develop ET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first…..some venting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 ‘It’s only cosmetic’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Making abnormal appearance normal improves self esteem in patients of all ages, improves job prospects, improves dating prospects, </a:t>
            </a:r>
            <a:r>
              <a:rPr lang="en-US" dirty="0" err="1" smtClean="0"/>
              <a:t>normalises</a:t>
            </a:r>
            <a:r>
              <a:rPr lang="en-US" dirty="0" smtClean="0"/>
              <a:t> school </a:t>
            </a:r>
            <a:r>
              <a:rPr lang="en-US" dirty="0" err="1" smtClean="0"/>
              <a:t>socialisation</a:t>
            </a:r>
            <a:r>
              <a:rPr lang="en-US" dirty="0" smtClean="0"/>
              <a:t>, kids get invited to more birthday parties, more accurate reaching, better </a:t>
            </a:r>
            <a:r>
              <a:rPr lang="en-US" dirty="0" err="1" smtClean="0"/>
              <a:t>visuo</a:t>
            </a:r>
            <a:r>
              <a:rPr lang="en-US" dirty="0" smtClean="0"/>
              <a:t>- motor function, improved field,  ….so it’s hardly ever ‘only cosmetic’ 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22" y="2568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  6         #1</a:t>
            </a:r>
            <a:br>
              <a:rPr lang="en-US" dirty="0" smtClean="0"/>
            </a:br>
            <a:r>
              <a:rPr lang="en-US" dirty="0" smtClean="0"/>
              <a:t>Old lady with headaches &amp; CI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500" dirty="0" smtClean="0"/>
              <a:t>I have a 77 year old female patient who had a right lateral rectus palsy in April 2009. She saw the ED at a local hospital and her blood pressure was 203/100. She had a CT scan at the time. </a:t>
            </a:r>
          </a:p>
          <a:p>
            <a:pPr>
              <a:buNone/>
            </a:pPr>
            <a:r>
              <a:rPr lang="en-US" sz="4500" dirty="0" smtClean="0"/>
              <a:t>	Her symptoms resolved within a couple of weeks. 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She has reported getting headaches since this episode in April 2009. Visual fields were unremarkable. 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When I checked her last week, she was ortho at distance and had a </a:t>
            </a:r>
            <a:r>
              <a:rPr lang="en-US" sz="4500" b="1" dirty="0" smtClean="0"/>
              <a:t>12 L XOT at near. 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I have asked her to keep a headache diary, but it is difficult to determine when her headaches are better or worse. </a:t>
            </a:r>
          </a:p>
          <a:p>
            <a:pPr>
              <a:buNone/>
            </a:pPr>
            <a:r>
              <a:rPr lang="en-US" sz="4500" dirty="0" smtClean="0"/>
              <a:t>	</a:t>
            </a:r>
            <a:r>
              <a:rPr lang="en-US" sz="4500" dirty="0" err="1" smtClean="0"/>
              <a:t>Panadol</a:t>
            </a:r>
            <a:r>
              <a:rPr lang="en-US" sz="4500" dirty="0" smtClean="0"/>
              <a:t> doesn't seem to help much.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Although she is now being treated for hypertension, just wondering whether there are any other tests you would consider doing for this lady?</a:t>
            </a:r>
          </a:p>
          <a:p>
            <a:r>
              <a:rPr lang="en-US" sz="5000" b="1" i="1" dirty="0" smtClean="0"/>
              <a:t>Summary:   Resolved R 6</a:t>
            </a:r>
            <a:r>
              <a:rPr lang="en-US" sz="5000" b="1" i="1" baseline="30000" dirty="0" smtClean="0"/>
              <a:t>th</a:t>
            </a:r>
            <a:r>
              <a:rPr lang="en-US" sz="5000" b="1" i="1" dirty="0" smtClean="0"/>
              <a:t>. Headaches. Now has CI.</a:t>
            </a:r>
            <a:r>
              <a:rPr lang="en-US" sz="3789" b="1" i="1" dirty="0" smtClean="0"/>
              <a:t/>
            </a:r>
            <a:br>
              <a:rPr lang="en-US" sz="3789" b="1" i="1" dirty="0" smtClean="0"/>
            </a:br>
            <a:r>
              <a:rPr lang="en-US" sz="3789" dirty="0" smtClean="0"/>
              <a:t/>
            </a:r>
            <a:br>
              <a:rPr lang="en-US" sz="3789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 6          				#2</a:t>
            </a:r>
            <a:br>
              <a:rPr lang="en-US" dirty="0" smtClean="0"/>
            </a:br>
            <a:r>
              <a:rPr lang="en-US" sz="2667" b="1" i="1" dirty="0" smtClean="0"/>
              <a:t>Resolved R 6</a:t>
            </a:r>
            <a:r>
              <a:rPr lang="en-US" sz="2667" b="1" i="1" baseline="30000" dirty="0" smtClean="0"/>
              <a:t>th</a:t>
            </a:r>
            <a:r>
              <a:rPr lang="en-US" sz="2667" b="1" i="1" dirty="0" smtClean="0"/>
              <a:t>. Headaches. Now has CI.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elderly pts with headache need ESR /  CRP to rule out temporal </a:t>
            </a:r>
            <a:r>
              <a:rPr lang="en-US" b="1" dirty="0" err="1" smtClean="0">
                <a:solidFill>
                  <a:srgbClr val="FF0000"/>
                </a:solidFill>
              </a:rPr>
              <a:t>arteritis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Sounds like she had a </a:t>
            </a:r>
            <a:r>
              <a:rPr lang="en-US" dirty="0" err="1" smtClean="0"/>
              <a:t>microvascular</a:t>
            </a:r>
            <a:r>
              <a:rPr lang="en-US" dirty="0" smtClean="0"/>
              <a:t> 6th in April 2009 with complete recovery. </a:t>
            </a:r>
          </a:p>
          <a:p>
            <a:r>
              <a:rPr lang="en-US" dirty="0" smtClean="0"/>
              <a:t>Now has convergence insufficiency.</a:t>
            </a:r>
          </a:p>
          <a:p>
            <a:r>
              <a:rPr lang="en-US" dirty="0" smtClean="0"/>
              <a:t>It would be interesting to know what her BI reserves were for distance; if poor, she almost has distance ET = divergence insufficiency.</a:t>
            </a:r>
          </a:p>
          <a:p>
            <a:r>
              <a:rPr lang="en-US" dirty="0" smtClean="0"/>
              <a:t>Convergence insufficiency  CI + divergence insufficiency DI  = ‘</a:t>
            </a:r>
            <a:r>
              <a:rPr lang="en-US" dirty="0" err="1" smtClean="0"/>
              <a:t>vergence</a:t>
            </a:r>
            <a:r>
              <a:rPr lang="en-US" dirty="0" smtClean="0"/>
              <a:t> insufficiency’ VI.</a:t>
            </a:r>
          </a:p>
          <a:p>
            <a:r>
              <a:rPr lang="en-US" dirty="0" smtClean="0"/>
              <a:t>V.I. more common in Parkinson’s, also seen in the ‘healthy elderly’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   7        #1</a:t>
            </a:r>
            <a:br>
              <a:rPr lang="en-US" dirty="0" smtClean="0"/>
            </a:br>
            <a:r>
              <a:rPr lang="en-US" dirty="0" smtClean="0"/>
              <a:t>Partial agenesis corpus callosum &amp; 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	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A 5 yo girl has been coming here for the past year. She was very </a:t>
            </a:r>
            <a:r>
              <a:rPr lang="en-US" sz="4800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unco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-operative early on, though this is gradually improving.</a:t>
            </a:r>
          </a:p>
          <a:p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She has a left esotropia, which has become a variably intermittent near ESOT with a low, 1D </a:t>
            </a:r>
            <a:r>
              <a:rPr lang="en-US" sz="4800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anisometropic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hyperopic -astigmatic script. </a:t>
            </a:r>
          </a:p>
          <a:p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Left </a:t>
            </a:r>
            <a:r>
              <a:rPr lang="en-US" sz="4800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suppresion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is still present.</a:t>
            </a:r>
          </a:p>
          <a:p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She has been under extensive genetic investigation and is believed to have an undiagnosed syndrome that also includes mild hearing loss, </a:t>
            </a:r>
            <a:r>
              <a:rPr lang="en-US" sz="4800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dysmorphic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features (face and ears), </a:t>
            </a:r>
            <a:r>
              <a:rPr lang="en-US" sz="4800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microcephaly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, short stature and global </a:t>
            </a:r>
            <a:r>
              <a:rPr lang="en-US" sz="4800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developtmental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delay</a:t>
            </a:r>
          </a:p>
          <a:p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MRI (2006): partial agenesis of corpus callosum with non-specific general loss of white matter. No PVL. Secondary thinning of corpus callosum and loss of volume within the </a:t>
            </a:r>
            <a:r>
              <a:rPr lang="en-US" sz="4800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pons</a:t>
            </a:r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.</a:t>
            </a:r>
          </a:p>
          <a:p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She is making great progress developmentally - according to the mother, she is about a year behind. </a:t>
            </a:r>
          </a:p>
          <a:p>
            <a:r>
              <a:rPr lang="en-US" sz="48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In light of this history, I am trying to assess the likely best binocular prognosis.  Would you have past cases/ experience, references etc. to help.</a:t>
            </a:r>
          </a:p>
          <a:p>
            <a:pPr>
              <a:buNone/>
            </a:pPr>
            <a:r>
              <a:rPr lang="en-US" sz="5538" b="1" i="1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Summary: intermittent ET, low+, structural CNS issues</a:t>
            </a:r>
            <a:endParaRPr lang="en-US" sz="5538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   7       				 #2</a:t>
            </a:r>
            <a:br>
              <a:rPr lang="en-US" dirty="0" smtClean="0"/>
            </a:br>
            <a:r>
              <a:rPr lang="en-US" sz="2667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intermittent ET, low+, structural CNS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252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ATROPHY OF CORPUS CALLOSUM HAS A LARGE RANGE OF OPHTHALMIC ASSOCIATIONS, AND MANY OF THE PTS ARE OPHTHALMICALLY NORMAL. </a:t>
            </a:r>
          </a:p>
          <a:p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THERE ARE 2 GOOD PROGNOSTIC FACTORS: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HAS BEEN SOMETIMES / OFTEN STRAIGHT UNTIL RECENTLY  - </a:t>
            </a:r>
            <a:r>
              <a:rPr lang="en-US" b="1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OUTCOMES ARE BETTER IF STRAIGHTENED WITHIN 2-4 MONTHS OF CONSTANT MISALIGNMENT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REFRACTIVE ERROR  MILD – LESS LIKELY TO GET RECURRENT ET</a:t>
            </a:r>
          </a:p>
          <a:p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I WOULD BE CAUTIOUSLY OPTIMISTIC ABOUT STABLE ALIGNMENT AFTER SHE IS STRAIGHTENED, AND SHE MAY DEVELOP SOME MOTOR &amp; SENSORY  FUSION. 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THE CNS PROBLEMS MAKE HIGH QUALITY FUSION LESS LIKELY BUT DO NOT EXCLUDE IT. </a:t>
            </a:r>
          </a:p>
          <a:p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 8      					 #1</a:t>
            </a:r>
            <a:br>
              <a:rPr lang="en-US" dirty="0" smtClean="0"/>
            </a:br>
            <a:r>
              <a:rPr lang="en-US" sz="1778" b="1" i="1" dirty="0" err="1" smtClean="0"/>
              <a:t>Anisohyperopic</a:t>
            </a:r>
            <a:r>
              <a:rPr lang="en-US" sz="1778" b="1" i="1" dirty="0" smtClean="0"/>
              <a:t> amblyopia with poor treatment compliance</a:t>
            </a:r>
            <a:r>
              <a:rPr lang="en-US" sz="2000" b="1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have an energetic wee man patient; age 5, R +0.25, L +5.00, who has been corrected with glasses and patching over the last 6 mo or so.  </a:t>
            </a:r>
          </a:p>
          <a:p>
            <a:r>
              <a:rPr lang="en-US" dirty="0" smtClean="0"/>
              <a:t>He has seen different optometrists and </a:t>
            </a:r>
            <a:r>
              <a:rPr lang="en-US" b="1" dirty="0" smtClean="0"/>
              <a:t>although his Mum comes across very committed the child is hesitant to wear his glasses and avoids his patch. </a:t>
            </a:r>
            <a:r>
              <a:rPr lang="en-US" dirty="0" smtClean="0"/>
              <a:t> The vision in the left eye is subsequently still hovering around the </a:t>
            </a:r>
            <a:r>
              <a:rPr lang="en-US" b="1" dirty="0" smtClean="0"/>
              <a:t>6/30 </a:t>
            </a:r>
            <a:r>
              <a:rPr lang="en-US" dirty="0" smtClean="0"/>
              <a:t>mark.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I have therapeutic endorsement to prescribe </a:t>
            </a:r>
            <a:r>
              <a:rPr lang="en-US" b="1" dirty="0" smtClean="0"/>
              <a:t>atropine</a:t>
            </a:r>
            <a:r>
              <a:rPr lang="en-US" dirty="0" smtClean="0"/>
              <a:t>, however this would be the first case in which I have felt it might be the best option.   I would appreciate your opinion and your recommended protocol for the use of atropine in such a case.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i="1" dirty="0" smtClean="0"/>
              <a:t>Summary:   </a:t>
            </a:r>
            <a:r>
              <a:rPr lang="en-US" b="1" i="1" dirty="0" err="1" smtClean="0"/>
              <a:t>anisohyperopic</a:t>
            </a:r>
            <a:r>
              <a:rPr lang="en-US" b="1" i="1" dirty="0" smtClean="0"/>
              <a:t> amblyopia with poor treatment compliance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 8   					 #2</a:t>
            </a:r>
            <a:br>
              <a:rPr lang="en-US" dirty="0" smtClean="0"/>
            </a:br>
            <a:r>
              <a:rPr lang="en-US" sz="2000" b="1" i="1" dirty="0" err="1" smtClean="0"/>
              <a:t>Anisohyperopic</a:t>
            </a:r>
            <a:r>
              <a:rPr lang="en-US" sz="2000" b="1" i="1" dirty="0" smtClean="0"/>
              <a:t> amblyopia with poor treatment compliance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brooms sweep clean – new Eye Dr, new treatment approach &amp; hopefully new maternal attitude to compliance</a:t>
            </a:r>
          </a:p>
          <a:p>
            <a:r>
              <a:rPr lang="en-US" dirty="0" smtClean="0"/>
              <a:t>I would recommend:  start with one drop Atropine Friday night &amp; Saturday night to the R.</a:t>
            </a:r>
          </a:p>
          <a:p>
            <a:r>
              <a:rPr lang="en-US" dirty="0" smtClean="0"/>
              <a:t>Check ~ monthly [=1 cycle].</a:t>
            </a:r>
          </a:p>
          <a:p>
            <a:r>
              <a:rPr lang="en-US" dirty="0" smtClean="0"/>
              <a:t>If L VA not better, increase monthly by one extra consecutive night. So if no response @ 1 month, increase to Friday / Saturday / Sunday nights.</a:t>
            </a:r>
          </a:p>
          <a:p>
            <a:r>
              <a:rPr lang="en-US" dirty="0" smtClean="0"/>
              <a:t>If there is a response, continue with current regime</a:t>
            </a:r>
          </a:p>
          <a:p>
            <a:r>
              <a:rPr lang="en-US" dirty="0" smtClean="0"/>
              <a:t>If ‘best’ result is not 6/12 by the time she has got to daily atropine, talk again about patching.</a:t>
            </a:r>
          </a:p>
          <a:p>
            <a:r>
              <a:rPr lang="en-US" dirty="0" smtClean="0"/>
              <a:t>When you get the best result, taper e.g. continue weekly atropine for a few cycles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 9  				 #1</a:t>
            </a:r>
            <a:br>
              <a:rPr lang="en-US" dirty="0" smtClean="0"/>
            </a:br>
            <a:r>
              <a:rPr lang="en-US" dirty="0" smtClean="0"/>
              <a:t>Hyperopic astigmatism in T21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I’d appreciate you opinion on management of this case.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Katie   dob 5/2/2009  (age 9 mo, adopted, Downs syndrome )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Hirschberg shows eyes straight. </a:t>
            </a:r>
          </a:p>
          <a:p>
            <a:pPr>
              <a:buNone/>
            </a:pPr>
            <a:r>
              <a:rPr lang="en-US" dirty="0" smtClean="0"/>
              <a:t>	Cycloplegic refraction approx +3.0/-2.0x180 </a:t>
            </a:r>
            <a:r>
              <a:rPr lang="en-US" dirty="0" err="1" smtClean="0"/>
              <a:t>Rt</a:t>
            </a:r>
            <a:r>
              <a:rPr lang="en-US" dirty="0" smtClean="0"/>
              <a:t> and Lt.  Media clear.  Fundus appears normal.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General health is reported as good.  I was advised there is a small hole in heart that is being monitored.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My idea is to monitor again at 18 months and let normal growth and development take its course.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Am I on track or should there be other tests and or treatment?</a:t>
            </a:r>
            <a:br>
              <a:rPr lang="en-US" dirty="0" smtClean="0"/>
            </a:br>
            <a:r>
              <a:rPr lang="en-US" dirty="0" smtClean="0"/>
              <a:t> 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 9  				 #2</a:t>
            </a:r>
            <a:br>
              <a:rPr lang="en-US" dirty="0" smtClean="0"/>
            </a:br>
            <a:r>
              <a:rPr lang="en-US" dirty="0" smtClean="0"/>
              <a:t>Hyperopic astigmatism in T21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Spherical equiv +2 @ age 9mo is probably ‘normal’. </a:t>
            </a:r>
          </a:p>
          <a:p>
            <a:r>
              <a:rPr lang="en-US" b="1" dirty="0" smtClean="0"/>
              <a:t>Astigmatism comes- and- goes @ this age.</a:t>
            </a:r>
          </a:p>
          <a:p>
            <a:r>
              <a:rPr lang="en-US" dirty="0" smtClean="0"/>
              <a:t>The biggest problem with Downs’ is </a:t>
            </a:r>
            <a:r>
              <a:rPr lang="en-US" b="1" dirty="0" smtClean="0"/>
              <a:t>hypo accommodation.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Seeing her next @ age 18mo is sensible. </a:t>
            </a:r>
          </a:p>
          <a:p>
            <a:pPr>
              <a:buNone/>
            </a:pPr>
            <a:r>
              <a:rPr lang="en-US" dirty="0" smtClean="0"/>
              <a:t>When you see her next:</a:t>
            </a:r>
          </a:p>
          <a:p>
            <a:r>
              <a:rPr lang="en-US" b="1" i="1" dirty="0" smtClean="0"/>
              <a:t>check that she accommodates for near. </a:t>
            </a:r>
            <a:r>
              <a:rPr lang="en-US" dirty="0" smtClean="0"/>
              <a:t> Low threshold for giving +, and low threshold for giving bifocals </a:t>
            </a:r>
          </a:p>
          <a:p>
            <a:r>
              <a:rPr lang="en-US" dirty="0" smtClean="0"/>
              <a:t>look for esodeviation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10     				 #1</a:t>
            </a:r>
            <a:br>
              <a:rPr lang="en-US" dirty="0" smtClean="0"/>
            </a:br>
            <a:r>
              <a:rPr lang="en-US" dirty="0" smtClean="0"/>
              <a:t>Spontaneous XT  and </a:t>
            </a:r>
            <a:r>
              <a:rPr lang="en-US" dirty="0" err="1" smtClean="0"/>
              <a:t>anisohyperopia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 I  have an 11yo patient who I 1st put in full plus at age 3yo.  He is now  wearing R +7.50 and L +4.50.  </a:t>
            </a:r>
          </a:p>
          <a:p>
            <a:pPr>
              <a:buNone/>
            </a:pPr>
            <a:r>
              <a:rPr lang="en-US" dirty="0" smtClean="0"/>
              <a:t>	To date he has always, even prior to  glasses, been 100% straight.</a:t>
            </a:r>
            <a:br>
              <a:rPr lang="en-US" dirty="0" smtClean="0"/>
            </a:br>
            <a:r>
              <a:rPr lang="en-US" dirty="0" smtClean="0"/>
              <a:t>In the last 4/12 his R eye is starting to  diverge D&gt;N.  He still has excellent stereo, equal VA's and is aware  of diplopia when divergent and can re-fuse quickly.  </a:t>
            </a:r>
            <a:br>
              <a:rPr lang="en-US" dirty="0" smtClean="0"/>
            </a:br>
            <a:r>
              <a:rPr lang="en-US" dirty="0" smtClean="0"/>
              <a:t>I tried minus over the Rx today and  -1.00 R&amp;L reduces the angle from 10PD to 6PD.  This however reduces  the BCVA R&amp;L and no doubt won't be as good for reading.</a:t>
            </a:r>
            <a:br>
              <a:rPr lang="en-US" dirty="0" smtClean="0"/>
            </a:br>
            <a:r>
              <a:rPr lang="en-US" dirty="0" smtClean="0"/>
              <a:t>Do you think  his risk for greater angle is high?  </a:t>
            </a:r>
          </a:p>
          <a:p>
            <a:r>
              <a:rPr lang="en-US" dirty="0" smtClean="0"/>
              <a:t>Should I begin loose prism training  and / or reduce plus?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10      #2</a:t>
            </a:r>
            <a:br>
              <a:rPr lang="en-US" dirty="0" smtClean="0"/>
            </a:br>
            <a:r>
              <a:rPr lang="en-US" dirty="0" smtClean="0"/>
              <a:t>Spontaneous XT  and </a:t>
            </a:r>
            <a:r>
              <a:rPr lang="en-US" dirty="0" err="1" smtClean="0"/>
              <a:t>anisohyperopia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would cut the + in the fixing L eye.  With your in-office experience that –1 change reduced BCVA, think of doing it in –0.50 steps. </a:t>
            </a:r>
            <a:br>
              <a:rPr lang="en-US" dirty="0" smtClean="0"/>
            </a:br>
            <a:r>
              <a:rPr lang="en-US" dirty="0" smtClean="0"/>
              <a:t>If optical steps don’t work, is probably heading for surgery.  </a:t>
            </a:r>
          </a:p>
          <a:p>
            <a:r>
              <a:rPr lang="en-US" dirty="0" smtClean="0"/>
              <a:t>At age 11, wait until he complains a lot himself  of poor appearance or troublesome diplopia [it may never happen].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Highly recommended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Kushner,  Postgraduate </a:t>
            </a:r>
            <a:r>
              <a:rPr lang="en-US" sz="2667" dirty="0" smtClean="0"/>
              <a:t>Medical Jnl     2011</a:t>
            </a:r>
            <a:endParaRPr lang="en-US" dirty="0"/>
          </a:p>
        </p:txBody>
      </p:sp>
      <p:pic>
        <p:nvPicPr>
          <p:cNvPr id="4" name="Content Placeholder 3" descr="kushner adult strab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543" b="-4543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Commenting on others’ problem cases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Good learning exercise for myself, &amp; now AVC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Thank you to all the optometrists who provided cases </a:t>
            </a:r>
            <a:r>
              <a:rPr lang="en-US" dirty="0" smtClean="0"/>
              <a:t>&amp; didn’t know they were going to be presented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   #2 : prescribing prisms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You should always have an explanation / diagnosis before prescribing prism</a:t>
            </a:r>
          </a:p>
          <a:p>
            <a:endParaRPr lang="en-US" sz="3200" dirty="0" smtClean="0"/>
          </a:p>
          <a:p>
            <a:r>
              <a:rPr lang="en-US" sz="3200" dirty="0" smtClean="0"/>
              <a:t>‘Vertical phoria’ is an inadequate </a:t>
            </a:r>
            <a:r>
              <a:rPr lang="en-US" sz="3200" dirty="0" err="1" smtClean="0"/>
              <a:t>expplanation</a:t>
            </a:r>
            <a:r>
              <a:rPr lang="en-US" sz="3200" dirty="0" smtClean="0"/>
              <a:t> / diagnosis: WHY does this pt have a vertical phoria?</a:t>
            </a:r>
          </a:p>
          <a:p>
            <a:endParaRPr lang="en-US" sz="3200" dirty="0" smtClean="0"/>
          </a:p>
          <a:p>
            <a:r>
              <a:rPr lang="en-US" sz="3200" dirty="0" smtClean="0"/>
              <a:t>A symptom that responds well to prism can be due to important pathology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Vent #3    </a:t>
            </a:r>
            <a:br>
              <a:rPr lang="en-US" dirty="0" smtClean="0"/>
            </a:br>
            <a:r>
              <a:rPr lang="en-US" dirty="0" smtClean="0"/>
              <a:t>hyperopia  &amp; cycloplegic refraction (CR)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amblyopia &amp;/or esotropia you must do a CR, and repeat the CR if outcomes are imperfect because hyperopia can be a moving target</a:t>
            </a:r>
          </a:p>
          <a:p>
            <a:r>
              <a:rPr lang="en-US" dirty="0" smtClean="0"/>
              <a:t>There is hardly ever ANY justification for prescribing less than the CR </a:t>
            </a:r>
          </a:p>
          <a:p>
            <a:r>
              <a:rPr lang="en-US" dirty="0" smtClean="0"/>
              <a:t>Hyperopia usually decreases in first  1-2 </a:t>
            </a:r>
            <a:r>
              <a:rPr lang="en-US" dirty="0" err="1" smtClean="0"/>
              <a:t>y</a:t>
            </a:r>
            <a:r>
              <a:rPr lang="en-US" dirty="0" smtClean="0"/>
              <a:t> of life</a:t>
            </a:r>
          </a:p>
          <a:p>
            <a:r>
              <a:rPr lang="en-US" dirty="0" smtClean="0"/>
              <a:t>Hyperopia sometimes increases as children grow </a:t>
            </a:r>
            <a:r>
              <a:rPr lang="en-US" dirty="0" err="1" smtClean="0"/>
              <a:t>esp</a:t>
            </a:r>
            <a:r>
              <a:rPr lang="en-US" dirty="0" smtClean="0"/>
              <a:t> in high </a:t>
            </a:r>
            <a:r>
              <a:rPr lang="en-US" dirty="0" err="1" smtClean="0"/>
              <a:t>hyperopes</a:t>
            </a:r>
            <a:endParaRPr lang="en-US" dirty="0" smtClean="0"/>
          </a:p>
          <a:p>
            <a:r>
              <a:rPr lang="en-US" dirty="0" smtClean="0"/>
              <a:t>Hyperopia often stable age 4 to 10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   LA, 1 yr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dirty="0" smtClean="0"/>
              <a:t>Last week I saw a 1 year old girl (DOB 8th July 2010). </a:t>
            </a:r>
          </a:p>
          <a:p>
            <a:pPr>
              <a:buNone/>
            </a:pPr>
            <a:r>
              <a:rPr lang="en-US" sz="4000" dirty="0" smtClean="0"/>
              <a:t>Mum had noticed her LE turning in over the last </a:t>
            </a:r>
            <a:r>
              <a:rPr lang="en-US" sz="4000" dirty="0" smtClean="0"/>
              <a:t>week…. </a:t>
            </a:r>
            <a:r>
              <a:rPr lang="en-US" sz="4000" dirty="0" smtClean="0"/>
              <a:t>less than 50% of waking hours. </a:t>
            </a:r>
          </a:p>
          <a:p>
            <a:pPr>
              <a:buNone/>
            </a:pPr>
            <a:r>
              <a:rPr lang="en-US" sz="4000" dirty="0" smtClean="0"/>
              <a:t>I did not observe any turn during two consults, however Mum showed me a photo which looks like LE esotropia. </a:t>
            </a:r>
          </a:p>
          <a:p>
            <a:pPr>
              <a:buNone/>
            </a:pPr>
            <a:r>
              <a:rPr lang="en-US" sz="4000" dirty="0" smtClean="0"/>
              <a:t>The complicating factor is that she was born 10w premature and has cerebral palsy as a result with delayed gross motor coordination. </a:t>
            </a:r>
          </a:p>
          <a:p>
            <a:pPr>
              <a:buNone/>
            </a:pPr>
            <a:r>
              <a:rPr lang="en-US" sz="4000" dirty="0" smtClean="0"/>
              <a:t>Cyclo was RE +2.50 / -0.75 </a:t>
            </a:r>
            <a:r>
              <a:rPr lang="en-US" sz="4000" dirty="0" err="1" smtClean="0"/>
              <a:t>x</a:t>
            </a:r>
            <a:r>
              <a:rPr lang="en-US" sz="4000" dirty="0" smtClean="0"/>
              <a:t> 180 and LE +2.50 / -0.75 </a:t>
            </a:r>
            <a:r>
              <a:rPr lang="en-US" sz="4000" dirty="0" err="1" smtClean="0"/>
              <a:t>x</a:t>
            </a:r>
            <a:r>
              <a:rPr lang="en-US" sz="4000" dirty="0" smtClean="0"/>
              <a:t> 180. </a:t>
            </a:r>
          </a:p>
          <a:p>
            <a:pPr>
              <a:buNone/>
            </a:pPr>
            <a:r>
              <a:rPr lang="en-US" sz="4000" dirty="0" smtClean="0"/>
              <a:t>I could not detect any misalignment of the eyes and the ocular health appeared normal. </a:t>
            </a:r>
          </a:p>
          <a:p>
            <a:pPr>
              <a:buNone/>
            </a:pPr>
            <a:r>
              <a:rPr lang="en-US" sz="4000" dirty="0" smtClean="0"/>
              <a:t>I was wondering if I am safe to watch for now or whether I am best to refer this girl on to you. </a:t>
            </a:r>
          </a:p>
          <a:p>
            <a:pPr>
              <a:buNone/>
            </a:pPr>
            <a:r>
              <a:rPr lang="en-US" sz="4000" dirty="0" smtClean="0"/>
              <a:t>I was thinking of a 3 month review (or sooner if the turn becomes more frequent), but given the cerebral palsy I’m not sure if I need to tread more carefully.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b="1" i="1" dirty="0" smtClean="0"/>
              <a:t>Summary:</a:t>
            </a:r>
          </a:p>
          <a:p>
            <a:pPr>
              <a:buNone/>
            </a:pPr>
            <a:r>
              <a:rPr lang="en-US" sz="4000" b="1" i="1" dirty="0" smtClean="0"/>
              <a:t>Intermittent ET by history &amp; by photo. No ET seen. Low+. CP.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5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1			LA, 1yr old               </a:t>
            </a:r>
            <a:r>
              <a:rPr lang="en-US" sz="2800" dirty="0" smtClean="0"/>
              <a:t>#2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000" b="1" i="1" dirty="0" smtClean="0"/>
              <a:t>Intermittent ET by history &amp; by photo. No ET seen. Low+. CP.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#1:</a:t>
            </a:r>
            <a:br>
              <a:rPr lang="en-US" dirty="0" smtClean="0"/>
            </a:br>
            <a:r>
              <a:rPr lang="en-US" dirty="0" smtClean="0"/>
              <a:t>Ask Mum to carefully </a:t>
            </a:r>
            <a:r>
              <a:rPr lang="en-US" b="1" dirty="0" err="1" smtClean="0"/>
              <a:t>diarise</a:t>
            </a:r>
            <a:r>
              <a:rPr lang="en-US" b="1" dirty="0" smtClean="0"/>
              <a:t> the ET.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 case of ET reported by a Mum where you find nothing could be CYCLIC ESOTROPIA, very under-</a:t>
            </a:r>
            <a:r>
              <a:rPr lang="en-US" dirty="0" err="1" smtClean="0"/>
              <a:t>recognised</a:t>
            </a:r>
            <a:r>
              <a:rPr lang="en-US" dirty="0" smtClean="0"/>
              <a:t> rather than rare, and usually diagnosed by diary!</a:t>
            </a:r>
            <a:br>
              <a:rPr lang="en-US" dirty="0" smtClean="0"/>
            </a:br>
            <a:r>
              <a:rPr lang="en-US" dirty="0" smtClean="0"/>
              <a:t>This also gives you the opportunity to check her again in a few [3-4] weeks.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#2:</a:t>
            </a:r>
            <a:br>
              <a:rPr lang="en-US" dirty="0" smtClean="0"/>
            </a:br>
            <a:r>
              <a:rPr lang="en-US" dirty="0" smtClean="0"/>
              <a:t>See what happens when you put </a:t>
            </a:r>
            <a:r>
              <a:rPr lang="en-US" b="1" dirty="0" smtClean="0"/>
              <a:t>6Δ BI in front of either eye </a:t>
            </a:r>
            <a:r>
              <a:rPr lang="en-US" dirty="0" smtClean="0"/>
              <a:t>whilst you are attracting her attention to something interesting [I use a noisy U-Tube video on my </a:t>
            </a:r>
            <a:r>
              <a:rPr lang="en-US" dirty="0" err="1" smtClean="0"/>
              <a:t>IPhone</a:t>
            </a:r>
            <a:r>
              <a:rPr lang="en-US" dirty="0" smtClean="0"/>
              <a:t>]. If she stays straight, that’s good. If she goes ET with 6Δ BI, then we know her motor fusion is poor, and in her +2.50 etc OU can probably cause ET, so monitor carefully.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#3:</a:t>
            </a:r>
            <a:br>
              <a:rPr lang="en-US" dirty="0" smtClean="0"/>
            </a:br>
            <a:r>
              <a:rPr lang="en-US" dirty="0" smtClean="0"/>
              <a:t>When to give glasses, or use different anti- accommodative treatment?</a:t>
            </a:r>
            <a:br>
              <a:rPr lang="en-US" dirty="0" smtClean="0"/>
            </a:br>
            <a:r>
              <a:rPr lang="en-US" dirty="0" smtClean="0"/>
              <a:t>Check that </a:t>
            </a:r>
            <a:r>
              <a:rPr lang="en-US" b="1" dirty="0" smtClean="0"/>
              <a:t>each eye accommodates on a near target  </a:t>
            </a:r>
            <a:r>
              <a:rPr lang="en-US" dirty="0" smtClean="0"/>
              <a:t>– if not, your refraction is wrong OR there is something neurologically wrong.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Case 2:   3 yo with 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 smtClean="0"/>
              <a:t>I have just seen a very interesting young 3yo girl…     </a:t>
            </a:r>
          </a:p>
          <a:p>
            <a:pPr>
              <a:buNone/>
            </a:pPr>
            <a:r>
              <a:rPr lang="en-US" sz="5600" dirty="0" smtClean="0"/>
              <a:t>She was referred by her GP as Mum and daycare had noticed esotropia since she was sick 5/52 ago. </a:t>
            </a:r>
          </a:p>
          <a:p>
            <a:pPr>
              <a:buNone/>
            </a:pPr>
            <a:r>
              <a:rPr lang="en-US" sz="5600" dirty="0" smtClean="0"/>
              <a:t>She had 3 episodes in one night of nystagmus/staring/not comprehending (lasting 5 minutes) and a slight temperature.  Her GP said they were convulsions?</a:t>
            </a:r>
            <a:br>
              <a:rPr lang="en-US" sz="5600" dirty="0" smtClean="0"/>
            </a:br>
            <a:r>
              <a:rPr lang="en-US" sz="5600" dirty="0" smtClean="0"/>
              <a:t> </a:t>
            </a:r>
            <a:br>
              <a:rPr lang="en-US" sz="5600" dirty="0" smtClean="0"/>
            </a:br>
            <a:r>
              <a:rPr lang="en-US" sz="5600" dirty="0" smtClean="0"/>
              <a:t>My findings: R constant 15pd esotropia D=N.  </a:t>
            </a:r>
          </a:p>
          <a:p>
            <a:pPr>
              <a:buNone/>
            </a:pPr>
            <a:r>
              <a:rPr lang="en-US" sz="5600" dirty="0" smtClean="0"/>
              <a:t>	Stereo 140sec without my Rx, 100sec with my Rx</a:t>
            </a:r>
            <a:br>
              <a:rPr lang="en-US" sz="5600" dirty="0" smtClean="0"/>
            </a:br>
            <a:r>
              <a:rPr lang="en-US" sz="5600" dirty="0" smtClean="0"/>
              <a:t>Dry ret R +1.75  L +1.50</a:t>
            </a:r>
            <a:br>
              <a:rPr lang="en-US" sz="5600" dirty="0" smtClean="0"/>
            </a:br>
            <a:r>
              <a:rPr lang="en-US" sz="5600" b="1" dirty="0" smtClean="0"/>
              <a:t>Eyes straighten immediately with plus.</a:t>
            </a: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dirty="0" smtClean="0"/>
              <a:t>VA R 6/15  L 6/9 Lea</a:t>
            </a:r>
            <a:br>
              <a:rPr lang="en-US" sz="5600" dirty="0" smtClean="0"/>
            </a:br>
            <a:r>
              <a:rPr lang="en-US" sz="5600" dirty="0" smtClean="0"/>
              <a:t>Booked to return for </a:t>
            </a:r>
            <a:r>
              <a:rPr lang="en-US" sz="5600" dirty="0" err="1" smtClean="0"/>
              <a:t>cycloplegia</a:t>
            </a:r>
            <a:r>
              <a:rPr lang="en-US" sz="5600" dirty="0" smtClean="0"/>
              <a:t>….</a:t>
            </a:r>
            <a:br>
              <a:rPr lang="en-US" sz="5600" dirty="0" smtClean="0"/>
            </a:br>
            <a:r>
              <a:rPr lang="en-US" sz="5600" dirty="0" smtClean="0"/>
              <a:t> </a:t>
            </a:r>
            <a:br>
              <a:rPr lang="en-US" sz="5600" dirty="0" smtClean="0"/>
            </a:br>
            <a:r>
              <a:rPr lang="en-US" sz="5600" dirty="0" smtClean="0"/>
              <a:t>History seems accurate.  Family notices eye turns in completely at times.</a:t>
            </a:r>
            <a:br>
              <a:rPr lang="en-US" sz="5600" dirty="0" smtClean="0"/>
            </a:br>
            <a:r>
              <a:rPr lang="en-US" sz="5600" dirty="0" smtClean="0"/>
              <a:t> </a:t>
            </a:r>
            <a:br>
              <a:rPr lang="en-US" sz="5600" dirty="0" smtClean="0"/>
            </a:br>
            <a:r>
              <a:rPr lang="en-US" sz="5600" dirty="0" smtClean="0"/>
              <a:t>My question is; is there any chance that this was epilepsy?  Should she be seeing you and possibly having further testing prior to me prescribing the plus?</a:t>
            </a:r>
          </a:p>
          <a:p>
            <a:pPr>
              <a:buNone/>
            </a:pPr>
            <a:endParaRPr lang="en-US" sz="4000" b="1" i="1" dirty="0" smtClean="0"/>
          </a:p>
          <a:p>
            <a:pPr>
              <a:buNone/>
            </a:pPr>
            <a:r>
              <a:rPr lang="en-US" sz="5600" b="1" i="1" dirty="0" smtClean="0"/>
              <a:t>Summary:    Small –mod ET straightened with low+.  Probable epilepsy.</a:t>
            </a: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dirty="0" smtClean="0"/>
              <a:t> </a:t>
            </a:r>
            <a:r>
              <a:rPr lang="en-US" sz="3692" dirty="0" smtClean="0"/>
              <a:t/>
            </a:r>
            <a:br>
              <a:rPr lang="en-US" sz="3692" dirty="0" smtClean="0"/>
            </a:br>
            <a:endParaRPr lang="en-US" sz="369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Case 2:  3 yo              #2</a:t>
            </a:r>
            <a:br>
              <a:rPr lang="en-US" sz="2800" dirty="0" smtClean="0"/>
            </a:br>
            <a:r>
              <a:rPr lang="en-US" sz="2000" b="1" i="1" dirty="0" smtClean="0"/>
              <a:t>Small –mod ET straightened with low+.  Probable epilepsy</a:t>
            </a:r>
            <a:r>
              <a:rPr lang="en-US" sz="2800" b="1" i="1" dirty="0" smtClean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129" dirty="0" smtClean="0"/>
              <a:t>Tough one</a:t>
            </a:r>
            <a:br>
              <a:rPr lang="en-US" sz="4129" dirty="0" smtClean="0"/>
            </a:br>
            <a:r>
              <a:rPr lang="en-US" sz="4129" dirty="0" smtClean="0"/>
              <a:t>Treat it for now as an accommodative ET precipitated by being sick. </a:t>
            </a:r>
            <a:br>
              <a:rPr lang="en-US" sz="4129" dirty="0" smtClean="0"/>
            </a:br>
            <a:r>
              <a:rPr lang="en-US" sz="4129" dirty="0" smtClean="0"/>
              <a:t>Cyclo: give full +</a:t>
            </a:r>
          </a:p>
          <a:p>
            <a:r>
              <a:rPr lang="en-US" sz="4129" i="1" dirty="0" smtClean="0"/>
              <a:t>If always straight with + and no amblyopia, there is really no need to ever see an ophthalmologist </a:t>
            </a:r>
          </a:p>
          <a:p>
            <a:r>
              <a:rPr lang="en-US" sz="4129" dirty="0" smtClean="0"/>
              <a:t>Stereo is a good prognostic sign</a:t>
            </a:r>
            <a:br>
              <a:rPr lang="en-US" sz="4129" dirty="0" smtClean="0"/>
            </a:br>
            <a:r>
              <a:rPr lang="en-US" sz="4129" dirty="0" smtClean="0"/>
              <a:t>GP to monitor the rest</a:t>
            </a:r>
            <a:br>
              <a:rPr lang="en-US" sz="4129" dirty="0" smtClean="0"/>
            </a:br>
            <a:r>
              <a:rPr lang="en-US" sz="4129" i="1" dirty="0" smtClean="0"/>
              <a:t>CNS problems: for you it means reduced chance of it all being straightforward, &amp; needing to refer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519</TotalTime>
  <Words>3497</Words>
  <Application>Microsoft Macintosh PowerPoint</Application>
  <PresentationFormat>On-screen Show (4:3)</PresentationFormat>
  <Paragraphs>160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Strabismus cases  2012  real cases where I have been asked for a written opinion by an optometrist. Little / no editing  Names have been removed </vt:lpstr>
      <vt:lpstr>But first…..some venting</vt:lpstr>
      <vt:lpstr>Highly recommended Kushner,  Postgraduate Medical Jnl     2011</vt:lpstr>
      <vt:lpstr>Vent   #2 : prescribing prisms</vt:lpstr>
      <vt:lpstr>Vent #3     hyperopia  &amp; cycloplegic refraction (CR)</vt:lpstr>
      <vt:lpstr>Case 1:    LA, 1 yr old</vt:lpstr>
      <vt:lpstr>Case 1   LA, 1yr old               #2 Intermittent ET by history &amp; by photo. No ET seen. Low+. CP.</vt:lpstr>
      <vt:lpstr>         Case 2:   3 yo with ET</vt:lpstr>
      <vt:lpstr>Case 2:  3 yo              #2 Small –mod ET straightened with low+.  Probable epilepsy.</vt:lpstr>
      <vt:lpstr>Case 3:   6 yo       #1 Recent episodes of micropsia</vt:lpstr>
      <vt:lpstr>Case 3:        6 yo    #2 Recent episodes of micropsia</vt:lpstr>
      <vt:lpstr>Case 3:     6 yo #3 Recent episodes of micropsia </vt:lpstr>
      <vt:lpstr>Survey of Ophthalmology      Vol 44, Sept-Oct 1999, Pages 113-121 Visual Complaints From Healthy Children</vt:lpstr>
      <vt:lpstr>Case 4: Dodgy discs  #1</vt:lpstr>
      <vt:lpstr>Case 4 : dodgy discs     #2</vt:lpstr>
      <vt:lpstr>Case 4: dodgy discs       #3</vt:lpstr>
      <vt:lpstr>Case  4    #4</vt:lpstr>
      <vt:lpstr>Case  5           #1 ET in Rosebud infant    </vt:lpstr>
      <vt:lpstr>Case  5           #2 ET in Rosebud infant </vt:lpstr>
      <vt:lpstr>Case   6         #1 Old lady with headaches &amp; CI </vt:lpstr>
      <vt:lpstr>Case  6              #2 Resolved R 6th. Headaches. Now has CI.</vt:lpstr>
      <vt:lpstr>Case    7        #1 Partial agenesis corpus callosum &amp; ET</vt:lpstr>
      <vt:lpstr>Case    7            #2 intermittent ET, low+, structural CNS issues</vt:lpstr>
      <vt:lpstr>Case  8            #1 Anisohyperopic amblyopia with poor treatment compliance </vt:lpstr>
      <vt:lpstr>Case  8         #2 Anisohyperopic amblyopia with poor treatment compliance </vt:lpstr>
      <vt:lpstr>Case  9       #1 Hyperopic astigmatism in T21 infant</vt:lpstr>
      <vt:lpstr>Case  9       #2 Hyperopic astigmatism in T21 infant</vt:lpstr>
      <vt:lpstr>Case 10          #1 Spontaneous XT  and anisohyperopia</vt:lpstr>
      <vt:lpstr>Case 10      #2 Spontaneous XT  and anisohyperopia</vt:lpstr>
      <vt:lpstr>Commenting on others’ problem cases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Strabismsus cases  2012</dc:title>
  <dc:creator>lionel kowal</dc:creator>
  <cp:lastModifiedBy>lionel kowal</cp:lastModifiedBy>
  <cp:revision>7</cp:revision>
  <dcterms:created xsi:type="dcterms:W3CDTF">2012-04-14T05:49:23Z</dcterms:created>
  <dcterms:modified xsi:type="dcterms:W3CDTF">2012-04-14T05:52:59Z</dcterms:modified>
</cp:coreProperties>
</file>